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342" r:id="rId6"/>
    <p:sldId id="382" r:id="rId7"/>
    <p:sldId id="384" r:id="rId8"/>
    <p:sldId id="386" r:id="rId9"/>
    <p:sldId id="375" r:id="rId10"/>
    <p:sldId id="383" r:id="rId11"/>
    <p:sldId id="373" r:id="rId12"/>
    <p:sldId id="374" r:id="rId13"/>
    <p:sldId id="387" r:id="rId14"/>
    <p:sldId id="3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384" autoAdjust="0"/>
  </p:normalViewPr>
  <p:slideViewPr>
    <p:cSldViewPr snapToGrid="0" snapToObjects="1" showGuides="1">
      <p:cViewPr varScale="1">
        <p:scale>
          <a:sx n="73" d="100"/>
          <a:sy n="73" d="100"/>
        </p:scale>
        <p:origin x="107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C82D-D181-39A7-633A-87E340D6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FC122-891D-3ACB-2CE8-3C9ABE210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DB3EC-5C15-25B7-0060-50124E348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F6CF8-1A92-34C0-51D2-15EA9B38C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1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3fz3dqhN44&amp;t=460s" TargetMode="External"/><Relationship Id="rId3" Type="http://schemas.openxmlformats.org/officeDocument/2006/relationships/hyperlink" Target="https://www.youtube.com/watch?v=NB9K4CoYSIM" TargetMode="External"/><Relationship Id="rId7" Type="http://schemas.openxmlformats.org/officeDocument/2006/relationships/hyperlink" Target="https://www.youtube.com/watch?v=X_Ypa22Qppo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W7ppd_RY-UE" TargetMode="External"/><Relationship Id="rId5" Type="http://schemas.openxmlformats.org/officeDocument/2006/relationships/hyperlink" Target="https://www.geeksforgeeks.org/introduction-quantum-computing/" TargetMode="External"/><Relationship Id="rId4" Type="http://schemas.openxmlformats.org/officeDocument/2006/relationships/hyperlink" Target="https://www.youtube.com/watch?v=zhQItO6_Wo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" y="1130709"/>
            <a:ext cx="12191998" cy="2585885"/>
          </a:xfrm>
        </p:spPr>
        <p:txBody>
          <a:bodyPr anchor="b"/>
          <a:lstStyle/>
          <a:p>
            <a:r>
              <a:rPr lang="en-US" dirty="0"/>
              <a:t>QAUNTUM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00" y="3827206"/>
            <a:ext cx="12191997" cy="1750142"/>
          </a:xfrm>
        </p:spPr>
        <p:txBody>
          <a:bodyPr/>
          <a:lstStyle/>
          <a:p>
            <a:r>
              <a:rPr lang="en-US" sz="3600" dirty="0"/>
              <a:t>Computers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0E8B7-ECF4-50D1-0512-17FEA94A174B}"/>
              </a:ext>
            </a:extLst>
          </p:cNvPr>
          <p:cNvSpPr txBox="1"/>
          <p:nvPr/>
        </p:nvSpPr>
        <p:spPr>
          <a:xfrm>
            <a:off x="5938684" y="6513871"/>
            <a:ext cx="625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By Muhammad Hammad Shakeel from BSAI group B</a:t>
            </a:r>
            <a:endParaRPr lang="en-PK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 under a covered structure&#10;&#10;Description automatically generated">
            <a:extLst>
              <a:ext uri="{FF2B5EF4-FFF2-40B4-BE49-F238E27FC236}">
                <a16:creationId xmlns:a16="http://schemas.microsoft.com/office/drawing/2014/main" id="{A7F297E6-6B22-3569-1C1D-DB2ECB44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7071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CFD6A-E9EE-AD0B-9432-15781079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228600"/>
            <a:ext cx="11049000" cy="3200400"/>
          </a:xfrm>
        </p:spPr>
        <p:txBody>
          <a:bodyPr/>
          <a:lstStyle/>
          <a:p>
            <a:r>
              <a:rPr lang="en-US" b="1" dirty="0"/>
              <a:t>Thank you Everyone</a:t>
            </a:r>
            <a:endParaRPr lang="en-PK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01600-2BB3-9AED-4825-69EBA30B45D0}"/>
              </a:ext>
            </a:extLst>
          </p:cNvPr>
          <p:cNvSpPr txBox="1"/>
          <p:nvPr/>
        </p:nvSpPr>
        <p:spPr>
          <a:xfrm>
            <a:off x="644236" y="488373"/>
            <a:ext cx="1074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linkClick r:id="rId3"/>
              </a:rPr>
              <a:t>Link</a:t>
            </a:r>
            <a:r>
              <a:rPr lang="en-US" sz="2000" b="1" dirty="0"/>
              <a:t> </a:t>
            </a:r>
            <a:r>
              <a:rPr lang="en-US" sz="2000" b="1" dirty="0">
                <a:hlinkClick r:id="rId4"/>
              </a:rPr>
              <a:t>link3</a:t>
            </a:r>
            <a:r>
              <a:rPr lang="en-US" sz="2000" b="1" dirty="0"/>
              <a:t> </a:t>
            </a:r>
            <a:r>
              <a:rPr lang="en-US" sz="2000" b="1" dirty="0">
                <a:hlinkClick r:id="rId5"/>
              </a:rPr>
              <a:t>link1</a:t>
            </a:r>
            <a:r>
              <a:rPr lang="en-US" sz="2000" b="1" dirty="0"/>
              <a:t> </a:t>
            </a:r>
            <a:r>
              <a:rPr lang="en-US" sz="2000" b="1" dirty="0">
                <a:hlinkClick r:id="rId6"/>
              </a:rPr>
              <a:t>link2</a:t>
            </a:r>
            <a:r>
              <a:rPr lang="en-US" sz="2000" b="1" dirty="0"/>
              <a:t> </a:t>
            </a:r>
            <a:r>
              <a:rPr lang="en-US" sz="2000" b="1" dirty="0">
                <a:hlinkClick r:id="rId7"/>
              </a:rPr>
              <a:t>2link</a:t>
            </a:r>
            <a:r>
              <a:rPr lang="en-US" sz="2000" b="1" dirty="0"/>
              <a:t> </a:t>
            </a:r>
            <a:r>
              <a:rPr lang="en-US" sz="2000" b="1" dirty="0">
                <a:hlinkClick r:id="rId8"/>
              </a:rPr>
              <a:t>link4</a:t>
            </a:r>
            <a:endParaRPr lang="en-PK" sz="2000" b="1" dirty="0"/>
          </a:p>
        </p:txBody>
      </p:sp>
    </p:spTree>
    <p:extLst>
      <p:ext uri="{BB962C8B-B14F-4D97-AF65-F5344CB8AC3E}">
        <p14:creationId xmlns:p14="http://schemas.microsoft.com/office/powerpoint/2010/main" val="91233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67D4-1ED9-B401-BAE1-7231C1D4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K" dirty="0"/>
          </a:p>
        </p:txBody>
      </p:sp>
      <p:pic>
        <p:nvPicPr>
          <p:cNvPr id="7" name="Picture Placeholder 6" descr="A large room with a light fixture&#10;&#10;Description automatically generated with medium confidence">
            <a:extLst>
              <a:ext uri="{FF2B5EF4-FFF2-40B4-BE49-F238E27FC236}">
                <a16:creationId xmlns:a16="http://schemas.microsoft.com/office/drawing/2014/main" id="{C897E0B6-B353-6D9A-413A-1FF5594BED9A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17615" r="17615"/>
          <a:stretch>
            <a:fillRect/>
          </a:stretch>
        </p:blipFill>
        <p:spPr>
          <a:xfrm>
            <a:off x="-216309" y="-97049"/>
            <a:ext cx="6312310" cy="73611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10E92-2B87-EB0F-2963-E31974F8967D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>
                <a:latin typeface="+mj-lt"/>
              </a:rPr>
              <a:t>Uses </a:t>
            </a:r>
          </a:p>
          <a:p>
            <a:pPr marL="285750" indent="-285750">
              <a:buClr>
                <a:schemeClr val="accent4">
                  <a:lumMod val="75000"/>
                </a:schemeClr>
              </a:buClr>
              <a:buFont typeface="Biome" panose="020B0503030204020804" pitchFamily="34" charset="0"/>
              <a:buChar char="•"/>
            </a:pPr>
            <a:r>
              <a:rPr lang="en-US" dirty="0">
                <a:latin typeface="+mj-lt"/>
              </a:rPr>
              <a:t>Superposition</a:t>
            </a:r>
          </a:p>
          <a:p>
            <a:pPr marL="285750" indent="-285750">
              <a:buClr>
                <a:schemeClr val="accent4">
                  <a:lumMod val="75000"/>
                </a:schemeClr>
              </a:buClr>
              <a:buFont typeface="Biome" panose="020B0503030204020804" pitchFamily="34" charset="0"/>
              <a:buChar char="•"/>
            </a:pPr>
            <a:r>
              <a:rPr lang="en-US" dirty="0">
                <a:latin typeface="+mj-lt"/>
              </a:rPr>
              <a:t>Entanglement</a:t>
            </a:r>
          </a:p>
          <a:p>
            <a:pPr marL="285750" indent="-285750">
              <a:buClr>
                <a:schemeClr val="accent4">
                  <a:lumMod val="75000"/>
                </a:schemeClr>
              </a:buClr>
              <a:buFont typeface="Biome" panose="020B0503030204020804" pitchFamily="34" charset="0"/>
              <a:buChar char="•"/>
            </a:pPr>
            <a:r>
              <a:rPr lang="en-US" dirty="0">
                <a:latin typeface="+mj-lt"/>
              </a:rPr>
              <a:t>Qubits</a:t>
            </a:r>
          </a:p>
          <a:p>
            <a:pPr marL="285750" indent="-285750">
              <a:buClr>
                <a:schemeClr val="accent4">
                  <a:lumMod val="75000"/>
                </a:schemeClr>
              </a:buClr>
              <a:buFont typeface="Biome" panose="020B0503030204020804" pitchFamily="34" charset="0"/>
              <a:buChar char="•"/>
            </a:pPr>
            <a:r>
              <a:rPr lang="en-US" dirty="0">
                <a:latin typeface="+mj-lt"/>
              </a:rPr>
              <a:t>Quantum Algorithms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>
                <a:latin typeface="+mj-lt"/>
              </a:rPr>
              <a:t>Shor’s Algorithm {big numbers} 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>
                <a:latin typeface="+mj-lt"/>
              </a:rPr>
              <a:t> Grover’s Algorithm {speed}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D0EAC-5A01-2C29-B07A-6D645D2C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3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368D-4D30-CC79-3071-2FB6929F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41" y="-483269"/>
            <a:ext cx="7420819" cy="1833690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Superposition</a:t>
            </a:r>
            <a:endParaRPr lang="en-PK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976F4-DE60-0191-A27B-92DD847023FA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221082" y="1299090"/>
            <a:ext cx="7960593" cy="451483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A qubit can exist in multiple states simultaneously.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Either it can be   1   or   0   or   both simultaneously until measured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0AE1D-810E-2F9A-5D55-A692D013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A3A2C-8A9B-3A7B-CE65-6AE909E7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04" y="2033180"/>
            <a:ext cx="6257925" cy="20859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03AA72-6947-01BB-DDC7-04CC97ECA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69102"/>
              </p:ext>
            </p:extLst>
          </p:nvPr>
        </p:nvGraphicFramePr>
        <p:xfrm>
          <a:off x="3036263" y="5142170"/>
          <a:ext cx="620185" cy="116018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620185">
                  <a:extLst>
                    <a:ext uri="{9D8B030D-6E8A-4147-A177-3AD203B41FA5}">
                      <a16:colId xmlns:a16="http://schemas.microsoft.com/office/drawing/2014/main" val="905193083"/>
                    </a:ext>
                  </a:extLst>
                </a:gridCol>
              </a:tblGrid>
              <a:tr h="5800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  <a:endParaRPr lang="en-PK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05862"/>
                  </a:ext>
                </a:extLst>
              </a:tr>
              <a:tr h="5800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en-PK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263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D66043-2D1E-968C-184F-1421851E4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30610"/>
              </p:ext>
            </p:extLst>
          </p:nvPr>
        </p:nvGraphicFramePr>
        <p:xfrm>
          <a:off x="4197624" y="5091072"/>
          <a:ext cx="894732" cy="13716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894732">
                  <a:extLst>
                    <a:ext uri="{9D8B030D-6E8A-4147-A177-3AD203B41FA5}">
                      <a16:colId xmlns:a16="http://schemas.microsoft.com/office/drawing/2014/main" val="3740132634"/>
                    </a:ext>
                  </a:extLst>
                </a:gridCol>
              </a:tblGrid>
              <a:tr h="4454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PK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01092"/>
                  </a:ext>
                </a:extLst>
              </a:tr>
              <a:tr h="4454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en-P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87946"/>
                  </a:ext>
                </a:extLst>
              </a:tr>
              <a:tr h="4454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{01}</a:t>
                      </a:r>
                      <a:endParaRPr lang="en-PK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0913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31F945-DC04-7B4C-686D-EA81FED6C60A}"/>
              </a:ext>
            </a:extLst>
          </p:cNvPr>
          <p:cNvCxnSpPr/>
          <p:nvPr/>
        </p:nvCxnSpPr>
        <p:spPr>
          <a:xfrm>
            <a:off x="5683043" y="5191899"/>
            <a:ext cx="0" cy="12456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D4A103-3C62-61B3-3DD2-3204AEC98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80091"/>
              </p:ext>
            </p:extLst>
          </p:nvPr>
        </p:nvGraphicFramePr>
        <p:xfrm>
          <a:off x="9169870" y="4990741"/>
          <a:ext cx="2187507" cy="14630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36529">
                  <a:extLst>
                    <a:ext uri="{9D8B030D-6E8A-4147-A177-3AD203B41FA5}">
                      <a16:colId xmlns:a16="http://schemas.microsoft.com/office/drawing/2014/main" val="651459149"/>
                    </a:ext>
                  </a:extLst>
                </a:gridCol>
                <a:gridCol w="1150978">
                  <a:extLst>
                    <a:ext uri="{9D8B030D-6E8A-4147-A177-3AD203B41FA5}">
                      <a16:colId xmlns:a16="http://schemas.microsoft.com/office/drawing/2014/main" val="3008172151"/>
                    </a:ext>
                  </a:extLst>
                </a:gridCol>
              </a:tblGrid>
              <a:tr h="3237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endParaRPr lang="en-P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413947"/>
                  </a:ext>
                </a:extLst>
              </a:tr>
              <a:tr h="3237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7784"/>
                  </a:ext>
                </a:extLst>
              </a:tr>
              <a:tr h="3237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{01}0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1{01}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499269"/>
                  </a:ext>
                </a:extLst>
              </a:tr>
              <a:tr h="3237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{01}1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0{01}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20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559FB6-AD41-6002-D149-5F1631C0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65391"/>
              </p:ext>
            </p:extLst>
          </p:nvPr>
        </p:nvGraphicFramePr>
        <p:xfrm>
          <a:off x="7183545" y="4899526"/>
          <a:ext cx="1148695" cy="18288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48695">
                  <a:extLst>
                    <a:ext uri="{9D8B030D-6E8A-4147-A177-3AD203B41FA5}">
                      <a16:colId xmlns:a16="http://schemas.microsoft.com/office/drawing/2014/main" val="3413751258"/>
                    </a:ext>
                  </a:extLst>
                </a:gridCol>
              </a:tblGrid>
              <a:tr h="3279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51511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49847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94888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532149"/>
                  </a:ext>
                </a:extLst>
              </a:tr>
              <a:tr h="3279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{01}{01}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26575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7B00924-8816-2DFA-6EE1-EEA0AF025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042" y="4901546"/>
            <a:ext cx="634039" cy="15972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86F21-0F0B-7AA4-1090-F4564135AA2D}"/>
                  </a:ext>
                </a:extLst>
              </p:cNvPr>
              <p:cNvSpPr txBox="1"/>
              <p:nvPr/>
            </p:nvSpPr>
            <p:spPr>
              <a:xfrm>
                <a:off x="9697493" y="4498298"/>
                <a:ext cx="14841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K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K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K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PK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PK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86F21-0F0B-7AA4-1090-F4564135A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493" y="4498298"/>
                <a:ext cx="148418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8836FF-678D-AAF3-3B88-858C41F472B7}"/>
              </a:ext>
            </a:extLst>
          </p:cNvPr>
          <p:cNvSpPr txBox="1"/>
          <p:nvPr/>
        </p:nvSpPr>
        <p:spPr>
          <a:xfrm>
            <a:off x="3036263" y="4727864"/>
            <a:ext cx="202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Bit              Qubit</a:t>
            </a:r>
            <a:endParaRPr lang="en-PK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2BBA39-46D6-9A93-6F71-BE52E5A60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50993"/>
            <a:ext cx="2072820" cy="499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A022C3-0457-E7CB-DA36-19D0FA9E4EB7}"/>
              </a:ext>
            </a:extLst>
          </p:cNvPr>
          <p:cNvSpPr txBox="1"/>
          <p:nvPr/>
        </p:nvSpPr>
        <p:spPr>
          <a:xfrm>
            <a:off x="8447809" y="5340927"/>
            <a:ext cx="72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==</a:t>
            </a:r>
            <a:endParaRPr lang="en-P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6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30DF-3F95-6404-6D57-84B91775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EABF-96B4-E3F6-978D-8A50DAE3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538" y="1321787"/>
            <a:ext cx="7420819" cy="1656304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E5725-8C6B-6591-5199-888EE200140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188538" y="3259762"/>
            <a:ext cx="7420819" cy="3447174"/>
          </a:xfrm>
        </p:spPr>
        <p:txBody>
          <a:bodyPr/>
          <a:lstStyle/>
          <a:p>
            <a:r>
              <a:rPr lang="en-US" dirty="0"/>
              <a:t>Decoherence </a:t>
            </a:r>
          </a:p>
          <a:p>
            <a:r>
              <a:rPr lang="en-US" dirty="0"/>
              <a:t>Scalability issue;  as Qubit increase coherence decreases</a:t>
            </a:r>
          </a:p>
          <a:p>
            <a:r>
              <a:rPr lang="en-US" dirty="0"/>
              <a:t>Stability and life of Qubit</a:t>
            </a:r>
          </a:p>
          <a:p>
            <a:r>
              <a:rPr lang="en-US" dirty="0"/>
              <a:t>Making Logic for Quantum Circuits</a:t>
            </a:r>
          </a:p>
          <a:p>
            <a:r>
              <a:rPr lang="en-US" dirty="0"/>
              <a:t>Todays Technology at 1970s level compared to classical computers</a:t>
            </a:r>
          </a:p>
          <a:p>
            <a:r>
              <a:rPr lang="en-US" dirty="0"/>
              <a:t>Unreliable , use less bits 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4854-F8C4-2C27-FE6A-5F5FA0EC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Benefits and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147285"/>
            <a:ext cx="8728676" cy="4121173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b="1" dirty="0"/>
              <a:t>Quantum Algorithms:      </a:t>
            </a:r>
            <a:r>
              <a:rPr lang="en-US" sz="1600" b="1" dirty="0"/>
              <a:t>T</a:t>
            </a:r>
            <a:r>
              <a:rPr lang="en-US" sz="1600" dirty="0"/>
              <a:t>hat makes a Problem solvable by quantum computer.</a:t>
            </a:r>
          </a:p>
          <a:p>
            <a:r>
              <a:rPr lang="en-US" b="1" dirty="0"/>
              <a:t>error-correcting code:     to fix error caused due to qubit being fragile beings</a:t>
            </a:r>
          </a:p>
          <a:p>
            <a:r>
              <a:rPr lang="en-US" b="1" dirty="0"/>
              <a:t>RSA 2048-bit encryption that </a:t>
            </a:r>
            <a:r>
              <a:rPr lang="en-US" dirty="0"/>
              <a:t>takes </a:t>
            </a:r>
            <a:r>
              <a:rPr lang="en-US" dirty="0">
                <a:solidFill>
                  <a:schemeClr val="bg1"/>
                </a:solidFill>
              </a:rPr>
              <a:t>our fastest super  computer 300 trillion years to decrypt with 1 trillion operations per second speed can be done Quantum computers in 10 seconds with only 1 million operations speed</a:t>
            </a:r>
          </a:p>
          <a:p>
            <a:pPr marL="0" indent="0">
              <a:buNone/>
            </a:pPr>
            <a:r>
              <a:rPr lang="en-US" dirty="0"/>
              <a:t>	10 - 20 years warranty</a:t>
            </a:r>
          </a:p>
          <a:p>
            <a:r>
              <a:rPr lang="en-US" dirty="0"/>
              <a:t>QPU’s instead of GPU’s as they are required to do less operation to get answer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5D85D-3914-D11F-67B2-379D5CD9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98" t="5989" r="35047" b="24882"/>
          <a:stretch/>
        </p:blipFill>
        <p:spPr>
          <a:xfrm>
            <a:off x="0" y="1508761"/>
            <a:ext cx="2988575" cy="350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652A5-D8D7-7BB6-DF9D-8FE37B2365A5}"/>
              </a:ext>
            </a:extLst>
          </p:cNvPr>
          <p:cNvSpPr txBox="1"/>
          <p:nvPr/>
        </p:nvSpPr>
        <p:spPr>
          <a:xfrm>
            <a:off x="632522" y="5017994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Solved RCS in 10minutes</a:t>
            </a:r>
          </a:p>
          <a:p>
            <a:r>
              <a:rPr lang="en-US" b="1" dirty="0">
                <a:solidFill>
                  <a:schemeClr val="bg1"/>
                </a:solidFill>
              </a:rPr>
              <a:t>Takes 10 septillion years by our fastest super  computer {10^25)years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D4418-8025-F0B8-FBA1-085F5F5A278F}"/>
              </a:ext>
            </a:extLst>
          </p:cNvPr>
          <p:cNvSpPr txBox="1"/>
          <p:nvPr/>
        </p:nvSpPr>
        <p:spPr>
          <a:xfrm>
            <a:off x="3464216" y="60985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“This cracks a challenge in quantum error correction that the field has pursued for almost 30 years,” said Hartmut Neven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94837-9548-88E5-7484-40D80308B821}"/>
              </a:ext>
            </a:extLst>
          </p:cNvPr>
          <p:cNvSpPr txBox="1"/>
          <p:nvPr/>
        </p:nvSpPr>
        <p:spPr>
          <a:xfrm>
            <a:off x="3600522" y="5298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Willow can reduce errors “exponentially as the system scales up using more qubits.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B4D311-C803-75F1-F633-6ECBB907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60" y="0"/>
            <a:ext cx="10538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208658"/>
            <a:ext cx="11548261" cy="2733306"/>
          </a:xfrm>
        </p:spPr>
        <p:txBody>
          <a:bodyPr/>
          <a:lstStyle/>
          <a:p>
            <a:r>
              <a:rPr lang="en-US" dirty="0"/>
              <a:t>The Power of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54" y="615291"/>
            <a:ext cx="11562303" cy="2387865"/>
          </a:xfrm>
        </p:spPr>
        <p:txBody>
          <a:bodyPr/>
          <a:lstStyle/>
          <a:p>
            <a:r>
              <a:rPr lang="en-US" dirty="0"/>
              <a:t>Quantum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64B6E-71D1-03ED-BF37-3CE606C2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" y="0"/>
            <a:ext cx="1199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Overcoming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Nervousness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0B111-B95D-29EF-A7A2-1A5CDF61F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38" y="0"/>
            <a:ext cx="11813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97BF-8DF2-FDD4-ED6E-150E7590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88883"/>
            <a:ext cx="10515601" cy="2359103"/>
          </a:xfrm>
        </p:spPr>
        <p:txBody>
          <a:bodyPr/>
          <a:lstStyle/>
          <a:p>
            <a:r>
              <a:rPr lang="en-US" dirty="0"/>
              <a:t>		</a:t>
            </a:r>
            <a:endParaRPr lang="en-PK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956003D-0CA1-EC63-D229-7F1B46E56BC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273425" y="2747986"/>
            <a:ext cx="7993665" cy="3478212"/>
          </a:xfrm>
        </p:spPr>
        <p:txBody>
          <a:bodyPr/>
          <a:lstStyle/>
          <a:p>
            <a:r>
              <a:rPr lang="en-US" dirty="0">
                <a:latin typeface="+mj-lt"/>
              </a:rPr>
              <a:t>What can it do: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Medicine development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Optimizing investment strategies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Image recognition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Quantum Machine Learning (in 6-12 months)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Maybe even Quantum enhanced neural network in 2-3 years</a:t>
            </a:r>
            <a:endParaRPr lang="en-PK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50FE6-267B-AE61-7606-BD98D695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A287F-1E9C-A6B5-A0BD-471C184A6CF1}"/>
              </a:ext>
            </a:extLst>
          </p:cNvPr>
          <p:cNvSpPr txBox="1"/>
          <p:nvPr/>
        </p:nvSpPr>
        <p:spPr>
          <a:xfrm>
            <a:off x="3273425" y="1376497"/>
            <a:ext cx="556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conclusion</a:t>
            </a:r>
            <a:endParaRPr lang="en-PK" sz="4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9738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{017838A8-80BC-4C01-A03A-309F48F1A5B5}tf11936837_win32</Template>
  <TotalTime>178</TotalTime>
  <Words>317</Words>
  <Application>Microsoft Office PowerPoint</Application>
  <PresentationFormat>Widescreen</PresentationFormat>
  <Paragraphs>84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Nova</vt:lpstr>
      <vt:lpstr>Biome</vt:lpstr>
      <vt:lpstr>Calibri</vt:lpstr>
      <vt:lpstr>Cambria Math</vt:lpstr>
      <vt:lpstr>Source Sans Pro</vt:lpstr>
      <vt:lpstr>Tenorite</vt:lpstr>
      <vt:lpstr>Wingdings</vt:lpstr>
      <vt:lpstr>Custom</vt:lpstr>
      <vt:lpstr>Custom</vt:lpstr>
      <vt:lpstr>QAUNTUM</vt:lpstr>
      <vt:lpstr>Introduction</vt:lpstr>
      <vt:lpstr>Superposition</vt:lpstr>
      <vt:lpstr>challenges</vt:lpstr>
      <vt:lpstr>Benefits and solutions</vt:lpstr>
      <vt:lpstr>PowerPoint Presentation</vt:lpstr>
      <vt:lpstr>The Power of</vt:lpstr>
      <vt:lpstr>Overcoming </vt:lpstr>
      <vt:lpstr>  </vt:lpstr>
      <vt:lpstr>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 Shakeel</dc:creator>
  <cp:lastModifiedBy>Hammad Shakeel</cp:lastModifiedBy>
  <cp:revision>2</cp:revision>
  <dcterms:created xsi:type="dcterms:W3CDTF">2024-12-18T17:28:51Z</dcterms:created>
  <dcterms:modified xsi:type="dcterms:W3CDTF">2024-12-18T20:31:09Z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